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0" r:id="rId4"/>
    <p:sldId id="276" r:id="rId5"/>
    <p:sldId id="262" r:id="rId6"/>
    <p:sldId id="277" r:id="rId7"/>
    <p:sldId id="264" r:id="rId8"/>
    <p:sldId id="266" r:id="rId9"/>
    <p:sldId id="278" r:id="rId10"/>
    <p:sldId id="268" r:id="rId11"/>
    <p:sldId id="279" r:id="rId12"/>
    <p:sldId id="270" r:id="rId13"/>
    <p:sldId id="280" r:id="rId14"/>
    <p:sldId id="269" r:id="rId15"/>
    <p:sldId id="272" r:id="rId16"/>
    <p:sldId id="282" r:id="rId17"/>
    <p:sldId id="281" r:id="rId18"/>
    <p:sldId id="274" r:id="rId19"/>
  </p:sldIdLst>
  <p:sldSz cx="9144000" cy="5143500" type="screen16x9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51"/>
  </p:normalViewPr>
  <p:slideViewPr>
    <p:cSldViewPr snapToGrid="0">
      <p:cViewPr varScale="1">
        <p:scale>
          <a:sx n="124" d="100"/>
          <a:sy n="124" d="100"/>
        </p:scale>
        <p:origin x="17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32B6-DF44-8775-D6FFA81E2A58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2B6-DF44-8775-D6FFA81E2A58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0.54690000000000005</c:v>
                </c:pt>
                <c:pt idx="1">
                  <c:v>0.4531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B6-DF44-8775-D6FFA81E2A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F953-374A-ABDC-DB14E139363E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F953-374A-ABDC-DB14E139363E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F953-374A-ABDC-DB14E139363E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More than 10 years</c:v>
                </c:pt>
                <c:pt idx="1">
                  <c:v>Less than 5 years</c:v>
                </c:pt>
                <c:pt idx="2">
                  <c:v>5 to 10 years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0.63529999999999998</c:v>
                </c:pt>
                <c:pt idx="1">
                  <c:v>0.24709999999999999</c:v>
                </c:pt>
                <c:pt idx="2">
                  <c:v>0.1176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53-374A-ABDC-DB14E13936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5F95-C14A-BDE1-715FD2944072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5F95-C14A-BDE1-715FD2944072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5F95-C14A-BDE1-715FD2944072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Yes, I regularly attend Town Meeting</c:v>
                </c:pt>
                <c:pt idx="1">
                  <c:v>Yes, I have attended Town Meeting once or twice</c:v>
                </c:pt>
                <c:pt idx="2">
                  <c:v>No, I have not attended Town Meeting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0.44230000000000003</c:v>
                </c:pt>
                <c:pt idx="1">
                  <c:v>0.35580000000000001</c:v>
                </c:pt>
                <c:pt idx="2">
                  <c:v>0.2019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95-C14A-BDE1-715FD29440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88AF-624F-B0CC-9BCD92D6C376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88AF-624F-B0CC-9BCD92D6C376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88AF-624F-B0CC-9BCD92D6C376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88AF-624F-B0CC-9BCD92D6C376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88AF-624F-B0CC-9BCD92D6C376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Time conflicts with my work or other obligations</c:v>
                </c:pt>
                <c:pt idx="1">
                  <c:v>Other (please specify)</c:v>
                </c:pt>
                <c:pt idx="2">
                  <c:v>Don't know what happens at Town Meeting</c:v>
                </c:pt>
                <c:pt idx="3">
                  <c:v>No interest in the topics</c:v>
                </c:pt>
                <c:pt idx="4">
                  <c:v>Cannot attend due to childcare issues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0.4884</c:v>
                </c:pt>
                <c:pt idx="1">
                  <c:v>0.3256</c:v>
                </c:pt>
                <c:pt idx="2">
                  <c:v>0.13950000000000001</c:v>
                </c:pt>
                <c:pt idx="3">
                  <c:v>4.65E-2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8AF-624F-B0CC-9BCD92D6C3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835-024C-A791-4ED0C677A009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B835-024C-A791-4ED0C677A009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B835-024C-A791-4ED0C677A009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Yes, I would attend if it was held in the evening</c:v>
                </c:pt>
                <c:pt idx="1">
                  <c:v>Yes, I would attend if it was held on a Saturday or Sunday</c:v>
                </c:pt>
                <c:pt idx="2">
                  <c:v>No, I would not attend even if it was held on a different day or time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0.55810000000000004</c:v>
                </c:pt>
                <c:pt idx="1">
                  <c:v>0.39529999999999998</c:v>
                </c:pt>
                <c:pt idx="2">
                  <c:v>0.25580000000000003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35-024C-A791-4ED0C677A0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E6D8-1B43-BAD7-112B451348AD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E6D8-1B43-BAD7-112B451348AD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E6D8-1B43-BAD7-112B451348AD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E6D8-1B43-BAD7-112B451348AD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E6D8-1B43-BAD7-112B451348AD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E6D8-1B43-BAD7-112B451348AD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E6D8-1B43-BAD7-112B451348AD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Attend virtually</c:v>
                </c:pt>
                <c:pt idx="1">
                  <c:v>Better promotion/communications</c:v>
                </c:pt>
                <c:pt idx="2">
                  <c:v>Topics more engaging</c:v>
                </c:pt>
                <c:pt idx="3">
                  <c:v>Free meal</c:v>
                </c:pt>
                <c:pt idx="4">
                  <c:v>Free childcare</c:v>
                </c:pt>
                <c:pt idx="5">
                  <c:v>Elect Officers from the floor</c:v>
                </c:pt>
                <c:pt idx="6">
                  <c:v>No, I would not attend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0.62790000000000001</c:v>
                </c:pt>
                <c:pt idx="1">
                  <c:v>0.3488</c:v>
                </c:pt>
                <c:pt idx="2">
                  <c:v>0.27910000000000001</c:v>
                </c:pt>
                <c:pt idx="3">
                  <c:v>0.186</c:v>
                </c:pt>
                <c:pt idx="4">
                  <c:v>0.13950000000000001</c:v>
                </c:pt>
                <c:pt idx="5">
                  <c:v>9.2999999999999999E-2</c:v>
                </c:pt>
                <c:pt idx="6">
                  <c:v>9.2999999999999999E-2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6D8-1B43-BAD7-112B451348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3107-5E45-937B-1C5130DB875F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107-5E45-937B-1C5130DB875F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3107-5E45-937B-1C5130DB875F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3107-5E45-937B-1C5130DB875F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Participate in the decision-making process</c:v>
                </c:pt>
                <c:pt idx="1">
                  <c:v>Civic duty</c:v>
                </c:pt>
                <c:pt idx="2">
                  <c:v>Interested in meeting topics</c:v>
                </c:pt>
                <c:pt idx="3">
                  <c:v>Other (please specify)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</c:v>
                </c:pt>
                <c:pt idx="1">
                  <c:v>0.2</c:v>
                </c:pt>
                <c:pt idx="2">
                  <c:v>0.15559999999999999</c:v>
                </c:pt>
                <c:pt idx="3">
                  <c:v>4.4400000000000002E-2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07-5E45-937B-1C5130DB87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6453-D74E-8557-E06A53F61B81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6453-D74E-8557-E06A53F61B81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6453-D74E-8557-E06A53F61B81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6453-D74E-8557-E06A53F61B81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6453-D74E-8557-E06A53F61B81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6453-D74E-8557-E06A53F61B81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Newspaper</c:v>
                </c:pt>
                <c:pt idx="1">
                  <c:v>Word of mouth</c:v>
                </c:pt>
                <c:pt idx="2">
                  <c:v>Posting of notice of Town Meeting at locations in Wilmington</c:v>
                </c:pt>
                <c:pt idx="3">
                  <c:v>Other (please specify)</c:v>
                </c:pt>
                <c:pt idx="4">
                  <c:v>Town newsletter</c:v>
                </c:pt>
                <c:pt idx="5">
                  <c:v>Town website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0.5333</c:v>
                </c:pt>
                <c:pt idx="1">
                  <c:v>0.44440000000000002</c:v>
                </c:pt>
                <c:pt idx="2">
                  <c:v>0.37780000000000002</c:v>
                </c:pt>
                <c:pt idx="3">
                  <c:v>0.33329999999999999</c:v>
                </c:pt>
                <c:pt idx="4">
                  <c:v>0.31109999999999999</c:v>
                </c:pt>
                <c:pt idx="5">
                  <c:v>0.24440000000000001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453-D74E-8557-E06A53F61B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15CF-5F49-914C-1BCBF010232D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15CF-5F49-914C-1BCBF010232D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0.42349999999999999</c:v>
                </c:pt>
                <c:pt idx="1">
                  <c:v>0.57650000000000001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CF-5F49-914C-1BCBF01023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0955-0C47-AD26-883938BB208C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0955-0C47-AD26-883938BB208C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0.6744</c:v>
                </c:pt>
                <c:pt idx="1">
                  <c:v>0.3256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55-0C47-AD26-883938BB20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max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0CE0E-289E-4840-9869-F265674A80DB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B0036-A7CB-2947-B7CA-DCA228CE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4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BE2FF-343F-CD4D-ADCF-530623F5AEE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80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BE2FF-343F-CD4D-ADCF-530623F5AEE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6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174" y="4811867"/>
            <a:ext cx="8229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984EA-3574-957B-CBB9-81D1F0C18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6493" y="4811867"/>
            <a:ext cx="783929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6826" y="4811867"/>
            <a:ext cx="810658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2927" y="4811867"/>
            <a:ext cx="819384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984EA-3574-957B-CBB9-81D1F0C18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6493" y="4811867"/>
            <a:ext cx="783929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7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6826" y="4811867"/>
            <a:ext cx="810658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1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174" y="4811867"/>
            <a:ext cx="8229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8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173" y="4811866"/>
            <a:ext cx="82295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  <p:sldLayoutId id="2147483688" r:id="rId5"/>
    <p:sldLayoutId id="2147483689" r:id="rId6"/>
    <p:sldLayoutId id="2147483690" r:id="rId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Wilmington Town Meeting Survey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Monday, October 30, 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Q6: Please indicate your primary reason for attending Town Meeting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45   Skipped: 147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Q6: Please indicate your primary reason for attending Town Meeting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45   Skipped: 147</a:t>
            </a: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2DC608-9739-B5FF-B6BD-F8B588285CB7}"/>
              </a:ext>
            </a:extLst>
          </p:cNvPr>
          <p:cNvSpPr txBox="1"/>
          <p:nvPr/>
        </p:nvSpPr>
        <p:spPr>
          <a:xfrm>
            <a:off x="1471353" y="1014153"/>
            <a:ext cx="353173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- Individual Comments (2):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All of the above (2)</a:t>
            </a:r>
          </a:p>
        </p:txBody>
      </p:sp>
    </p:spTree>
    <p:extLst>
      <p:ext uri="{BB962C8B-B14F-4D97-AF65-F5344CB8AC3E}">
        <p14:creationId xmlns:p14="http://schemas.microsoft.com/office/powerpoint/2010/main" val="1464025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Q7: What sources of information help remind you to attend Town Meeting? Select all that apply?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45   Skipped: 147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Q7: What sources of information help remind you to attend Town Meeting? Select all that apply?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45   Skipped: 147</a:t>
            </a: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CBC59D-A1FB-61C2-16F6-B4440F04AE66}"/>
              </a:ext>
            </a:extLst>
          </p:cNvPr>
          <p:cNvSpPr txBox="1"/>
          <p:nvPr/>
        </p:nvSpPr>
        <p:spPr>
          <a:xfrm>
            <a:off x="1022465" y="1039091"/>
            <a:ext cx="3801041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- Individual Response (15):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Always on 1</a:t>
            </a:r>
            <a:r>
              <a:rPr lang="en-US" sz="1600" baseline="30000" dirty="0"/>
              <a:t>st</a:t>
            </a:r>
            <a:r>
              <a:rPr lang="en-US" sz="1600" dirty="0"/>
              <a:t> Tuesday in March (9)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Need social media campaign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Sandwich board outside town offices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Saw meeting being set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Town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Schools are closed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Nothing</a:t>
            </a:r>
          </a:p>
        </p:txBody>
      </p:sp>
    </p:spTree>
    <p:extLst>
      <p:ext uri="{BB962C8B-B14F-4D97-AF65-F5344CB8AC3E}">
        <p14:creationId xmlns:p14="http://schemas.microsoft.com/office/powerpoint/2010/main" val="2913807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670932-3054-9B6E-EF5A-7764592EE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Questions to all respondents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18983-0EE5-9C4C-BE77-6DF4215D148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81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Q8: Do you support moving away from Town Meeting (floor votes) in favor of voting for all items by Australian ballot (paper ballot)?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85   Skipped: 107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1600" dirty="0"/>
              <a:t>Q8: Do you support moving away from Town Meeting (floor votes) in favor of voting by Australian ballot (paper ballot)?  </a:t>
            </a:r>
            <a:r>
              <a:rPr lang="en-GB" sz="1300" dirty="0"/>
              <a:t>People who don’t attend or don’t regularly attend Town Meeting</a:t>
            </a:r>
            <a:endParaRPr sz="1300"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14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72661" y="94706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Q9: Do you have any suggestions for how the Town can improve voter turnout at Town Meeting?</a:t>
            </a:r>
            <a:endParaRPr sz="1300"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48   Skipped: 140</a:t>
            </a: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C421FA-D666-BF9B-C12A-A05CC1290546}"/>
              </a:ext>
            </a:extLst>
          </p:cNvPr>
          <p:cNvSpPr txBox="1"/>
          <p:nvPr/>
        </p:nvSpPr>
        <p:spPr>
          <a:xfrm>
            <a:off x="673331" y="1005840"/>
            <a:ext cx="548579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 responses (some responses had multiple ideas):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Better promotion of Town Meeting &amp; explanation of articles (19)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Change meeting time to evening or weekend (9)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Offer hybrid meeting option (7)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Make it a more social event (6)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Childcare (5)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Better participation by Selectboard (4)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Mandate/encourage students to attend (4)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None (3)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Make it a more welcoming event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Keep school open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Encourage businesses to send employees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Australian ballot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Work fair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Vote on most controversial items first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Outdated/too exclusive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00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Q10: How long have you been a registered voter in Wilmington?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85   Skipped: 107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Q1: Are you a Town of Wilmington registered voter?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192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Q2: Have you attended Town Meeting in Wilmington?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104   Skipped: 88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195A08-B93B-FE95-8180-6E173286FB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Questions to respondents that do not attend or do not regularly attend Town Meeting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3A292-70A3-F1B0-DEFE-50D93F26B9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2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Q3: Why do you not regularly attend Town Meeting?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149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Q3: Why do you not regularly attend Town Meeting?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>
          <a:xfrm>
            <a:off x="123322" y="627419"/>
            <a:ext cx="8229600" cy="2140719"/>
          </a:xfrm>
        </p:spPr>
        <p:txBody>
          <a:bodyPr>
            <a:normAutofit/>
          </a:bodyPr>
          <a:lstStyle/>
          <a:p>
            <a:r>
              <a:rPr lang="en-GB" dirty="0"/>
              <a:t>Answered: 43   Skipped: 149</a:t>
            </a:r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DF956E-60C8-F277-01E9-0E986DC8F086}"/>
              </a:ext>
            </a:extLst>
          </p:cNvPr>
          <p:cNvSpPr txBox="1"/>
          <p:nvPr/>
        </p:nvSpPr>
        <p:spPr>
          <a:xfrm>
            <a:off x="432262" y="781395"/>
            <a:ext cx="68663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- Individual Responses (14)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Just moved here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Schools being closed prevents us from attending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Pandemic/immune suppressed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Not here in March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Busy/Work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Selectboard runs town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Unfair to require voters to attend Town Meeting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671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400" dirty="0"/>
              <a:t>Q4: Town Meeting is traditionally held on the first Tuesday of March at 10:00 am.  Would you attend Town Meeting if it was held on a different day of the week or time?</a:t>
            </a:r>
            <a:endParaRPr sz="1400"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149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400" dirty="0"/>
              <a:t>Q5: Are there other changes that would motivate you to attend Town Meeting?  Please select all options where you would be more likely to attend Town Meeting.</a:t>
            </a:r>
            <a:endParaRPr sz="1400"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43   Skipped: 149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56E22B9-058B-1547-5824-BD97C9E0DA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Questions to respondents that regularly attend Town Meeting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E5731-A65D-8D31-D5C2-F11936AD58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03391"/>
      </p:ext>
    </p:extLst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610</Words>
  <Application>Microsoft Macintosh PowerPoint</Application>
  <PresentationFormat>On-screen Show (16:9)</PresentationFormat>
  <Paragraphs>70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Data slides</vt:lpstr>
      <vt:lpstr>PowerPoint Presentation</vt:lpstr>
      <vt:lpstr>Q1: Are you a Town of Wilmington registered voter?</vt:lpstr>
      <vt:lpstr>Q2: Have you attended Town Meeting in Wilmington?</vt:lpstr>
      <vt:lpstr>PowerPoint Presentation</vt:lpstr>
      <vt:lpstr>Q3: Why do you not regularly attend Town Meeting?</vt:lpstr>
      <vt:lpstr>Q3: Why do you not regularly attend Town Meeting?</vt:lpstr>
      <vt:lpstr>Q4: Town Meeting is traditionally held on the first Tuesday of March at 10:00 am.  Would you attend Town Meeting if it was held on a different day of the week or time?</vt:lpstr>
      <vt:lpstr>Q5: Are there other changes that would motivate you to attend Town Meeting?  Please select all options where you would be more likely to attend Town Meeting.</vt:lpstr>
      <vt:lpstr>PowerPoint Presentation</vt:lpstr>
      <vt:lpstr>Q6: Please indicate your primary reason for attending Town Meeting</vt:lpstr>
      <vt:lpstr>Q6: Please indicate your primary reason for attending Town Meeting</vt:lpstr>
      <vt:lpstr>Q7: What sources of information help remind you to attend Town Meeting? Select all that apply?</vt:lpstr>
      <vt:lpstr>Q7: What sources of information help remind you to attend Town Meeting? Select all that apply?</vt:lpstr>
      <vt:lpstr>PowerPoint Presentation</vt:lpstr>
      <vt:lpstr>Q8: Do you support moving away from Town Meeting (floor votes) in favor of voting for all items by Australian ballot (paper ballot)?</vt:lpstr>
      <vt:lpstr>Q8: Do you support moving away from Town Meeting (floor votes) in favor of voting by Australian ballot (paper ballot)?  People who don’t attend or don’t regularly attend Town Meeting</vt:lpstr>
      <vt:lpstr>Q9: Do you have any suggestions for how the Town can improve voter turnout at Town Meeting?</vt:lpstr>
      <vt:lpstr>Q10: How long have you been a registered voter in Wilmington?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John Gannon</cp:lastModifiedBy>
  <cp:revision>4</cp:revision>
  <dcterms:modified xsi:type="dcterms:W3CDTF">2023-10-30T14:24:02Z</dcterms:modified>
</cp:coreProperties>
</file>